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embeddedFontLst>
    <p:embeddedFont>
      <p:font typeface="Nunito"/>
      <p:regular r:id="rId19"/>
      <p:bold r:id="rId20"/>
      <p:italic r:id="rId21"/>
      <p:boldItalic r:id="rId22"/>
    </p:embeddedFont>
    <p:embeddedFont>
      <p:font typeface="Roboto Mono"/>
      <p:regular r:id="rId23"/>
      <p:bold r:id="rId24"/>
      <p:italic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Nunito-bold.fntdata"/><Relationship Id="rId22" Type="http://schemas.openxmlformats.org/officeDocument/2006/relationships/font" Target="fonts/Nunito-boldItalic.fntdata"/><Relationship Id="rId21" Type="http://schemas.openxmlformats.org/officeDocument/2006/relationships/font" Target="fonts/Nunito-italic.fntdata"/><Relationship Id="rId24" Type="http://schemas.openxmlformats.org/officeDocument/2006/relationships/font" Target="fonts/RobotoMono-bold.fntdata"/><Relationship Id="rId23" Type="http://schemas.openxmlformats.org/officeDocument/2006/relationships/font" Target="fonts/RobotoMono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Mono-boldItalic.fntdata"/><Relationship Id="rId25" Type="http://schemas.openxmlformats.org/officeDocument/2006/relationships/font" Target="fonts/RobotoMon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Nunito-regular.fntdata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f326ea15d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2f326ea15d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f2d2b119e1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2f2d2b119e1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f2d2b119e1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2f2d2b119e1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f2d2b119e1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2f2d2b119e1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f2d2b119e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f2d2b119e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f326ea15df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f326ea15df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f2d2b119e1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2f2d2b119e1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f326ea15df_0_5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2f326ea15df_0_5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f31f763372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2f31f763372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2f326ea15df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2f326ea15df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f326ea15df_0_5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2f326ea15df_0_5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f2d2b119e1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2f2d2b119e1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6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" name="Google Shape;34;p2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35" name="Google Shape;35;p2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" name="Google Shape;119;p11"/>
          <p:cNvSpPr txBox="1"/>
          <p:nvPr>
            <p:ph hasCustomPrompt="1" type="title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/>
          <p:nvPr>
            <p:ph idx="1" type="body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1" name="Google Shape;121;p1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" name="Google Shape;39;p3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Google Shape;4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3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8" name="Google Shape;48;p3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dk2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4" name="Google Shape;54;p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4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dk2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1" name="Google Shape;61;p5"/>
          <p:cNvSpPr txBox="1"/>
          <p:nvPr>
            <p:ph idx="1" type="body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2" name="Google Shape;62;p5"/>
          <p:cNvSpPr txBox="1"/>
          <p:nvPr>
            <p:ph idx="2" type="body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3" name="Google Shape;63;p5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dk2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9" name="Google Shape;69;p6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chemeClr val="accent3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7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5" name="Google Shape;75;p7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6" name="Google Shape;76;p7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" name="Google Shape;93;p8"/>
          <p:cNvSpPr txBox="1"/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94" name="Google Shape;94;p8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2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9"/>
          <p:cNvSpPr txBox="1"/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0" name="Google Shape;100;p9"/>
          <p:cNvSpPr txBox="1"/>
          <p:nvPr>
            <p:ph idx="1" type="subTitle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1" name="Google Shape;101;p9"/>
          <p:cNvSpPr txBox="1"/>
          <p:nvPr>
            <p:ph idx="2" type="body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2" name="Google Shape;102;p9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accent1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0"/>
          <p:cNvSpPr txBox="1"/>
          <p:nvPr>
            <p:ph idx="1" type="body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8" name="Google Shape;108;p10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hift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3.png"/><Relationship Id="rId4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Relationship Id="rId4" Type="http://schemas.openxmlformats.org/officeDocument/2006/relationships/image" Target="../media/image8.png"/><Relationship Id="rId5" Type="http://schemas.openxmlformats.org/officeDocument/2006/relationships/image" Target="../media/image7.png"/><Relationship Id="rId6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5700" y="209675"/>
            <a:ext cx="8752224" cy="4780475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3"/>
          <p:cNvSpPr/>
          <p:nvPr/>
        </p:nvSpPr>
        <p:spPr>
          <a:xfrm>
            <a:off x="185700" y="4271350"/>
            <a:ext cx="2156700" cy="71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alibri"/>
                <a:ea typeface="Calibri"/>
                <a:cs typeface="Calibri"/>
                <a:sym typeface="Calibri"/>
              </a:rPr>
              <a:t>Manuel, Alessia, Joel, Maïlys, Flory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2"/>
          <p:cNvSpPr txBox="1"/>
          <p:nvPr>
            <p:ph type="title"/>
          </p:nvPr>
        </p:nvSpPr>
        <p:spPr>
          <a:xfrm>
            <a:off x="2820525" y="120150"/>
            <a:ext cx="3667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200">
                <a:highlight>
                  <a:srgbClr val="FFFFFF"/>
                </a:highlight>
              </a:rPr>
              <a:t>Analysis results</a:t>
            </a:r>
            <a:endParaRPr sz="2200"/>
          </a:p>
        </p:txBody>
      </p:sp>
      <p:pic>
        <p:nvPicPr>
          <p:cNvPr id="197" name="Google Shape;19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1088" y="1585715"/>
            <a:ext cx="2444113" cy="1954350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22"/>
          <p:cNvSpPr/>
          <p:nvPr/>
        </p:nvSpPr>
        <p:spPr>
          <a:xfrm>
            <a:off x="428850" y="810750"/>
            <a:ext cx="2388600" cy="574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</a:rPr>
              <a:t>5 </a:t>
            </a:r>
            <a:r>
              <a:rPr b="1" lang="en" sz="1800">
                <a:solidFill>
                  <a:schemeClr val="lt1"/>
                </a:solidFill>
              </a:rPr>
              <a:t>Most </a:t>
            </a:r>
            <a:r>
              <a:rPr b="1" lang="en" sz="1800">
                <a:solidFill>
                  <a:schemeClr val="lt1"/>
                </a:solidFill>
              </a:rPr>
              <a:t>attacked</a:t>
            </a:r>
            <a:r>
              <a:rPr b="1" lang="en" sz="1800">
                <a:solidFill>
                  <a:schemeClr val="lt1"/>
                </a:solidFill>
              </a:rPr>
              <a:t> places</a:t>
            </a:r>
            <a:endParaRPr b="1" sz="1800">
              <a:solidFill>
                <a:schemeClr val="lt1"/>
              </a:solidFill>
            </a:endParaRPr>
          </a:p>
        </p:txBody>
      </p:sp>
      <p:pic>
        <p:nvPicPr>
          <p:cNvPr id="199" name="Google Shape;199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90768" y="1470925"/>
            <a:ext cx="2143419" cy="2183925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2"/>
          <p:cNvSpPr/>
          <p:nvPr/>
        </p:nvSpPr>
        <p:spPr>
          <a:xfrm>
            <a:off x="6368175" y="753250"/>
            <a:ext cx="2388600" cy="574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</a:rPr>
              <a:t>5 Main type of attacks</a:t>
            </a:r>
            <a:endParaRPr b="1" sz="1800">
              <a:solidFill>
                <a:schemeClr val="lt1"/>
              </a:solidFill>
            </a:endParaRPr>
          </a:p>
        </p:txBody>
      </p:sp>
      <p:pic>
        <p:nvPicPr>
          <p:cNvPr id="201" name="Google Shape;201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67176" y="1751691"/>
            <a:ext cx="2001600" cy="217766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2"/>
          <p:cNvSpPr/>
          <p:nvPr/>
        </p:nvSpPr>
        <p:spPr>
          <a:xfrm>
            <a:off x="3521162" y="810750"/>
            <a:ext cx="2265900" cy="672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</a:rPr>
              <a:t>5 </a:t>
            </a:r>
            <a:r>
              <a:rPr b="1" lang="en" sz="1800">
                <a:solidFill>
                  <a:schemeClr val="lt1"/>
                </a:solidFill>
              </a:rPr>
              <a:t>Most dangerous activities</a:t>
            </a:r>
            <a:endParaRPr b="1" sz="1800">
              <a:solidFill>
                <a:schemeClr val="lt1"/>
              </a:solidFill>
            </a:endParaRPr>
          </a:p>
        </p:txBody>
      </p:sp>
      <p:pic>
        <p:nvPicPr>
          <p:cNvPr id="203" name="Google Shape;203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8850" y="3972450"/>
            <a:ext cx="4930303" cy="1171050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22"/>
          <p:cNvSpPr/>
          <p:nvPr/>
        </p:nvSpPr>
        <p:spPr>
          <a:xfrm rot="-5400000">
            <a:off x="1635600" y="3805200"/>
            <a:ext cx="231000" cy="1011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3"/>
          <p:cNvSpPr txBox="1"/>
          <p:nvPr>
            <p:ph type="title"/>
          </p:nvPr>
        </p:nvSpPr>
        <p:spPr>
          <a:xfrm>
            <a:off x="2490225" y="91150"/>
            <a:ext cx="4344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highlight>
                  <a:srgbClr val="FFFFFF"/>
                </a:highlight>
              </a:rPr>
              <a:t>Data Wrangling and Cleaning</a:t>
            </a:r>
            <a:endParaRPr sz="3600"/>
          </a:p>
        </p:txBody>
      </p:sp>
      <p:sp>
        <p:nvSpPr>
          <p:cNvPr id="210" name="Google Shape;210;p23"/>
          <p:cNvSpPr txBox="1"/>
          <p:nvPr>
            <p:ph idx="1" type="body"/>
          </p:nvPr>
        </p:nvSpPr>
        <p:spPr>
          <a:xfrm>
            <a:off x="311700" y="975225"/>
            <a:ext cx="8520600" cy="397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 u="sng">
                <a:solidFill>
                  <a:schemeClr val="dk1"/>
                </a:solidFill>
                <a:highlight>
                  <a:srgbClr val="FFFFFF"/>
                </a:highlight>
              </a:rPr>
              <a:t>Significant data cleaning challenges</a:t>
            </a:r>
            <a:endParaRPr b="1" sz="1200" u="sng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Significant amounts of missing data across various columns.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Presence of irrelevant columns such as ‘href’, 'PDF' and 'Source' that do not contribute to analysis.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Handling incorrec</a:t>
            </a:r>
            <a:r>
              <a:rPr lang="en" sz="1800"/>
              <a:t>Did the number of shark attacks increase over the years?</a:t>
            </a:r>
            <a:r>
              <a:rPr lang="en" sz="1400">
                <a:solidFill>
                  <a:schemeClr val="dk1"/>
                </a:solidFill>
              </a:rPr>
              <a:t>tly formatted data, especially in date and time columns.</a:t>
            </a:r>
            <a:endParaRPr b="1" sz="1200" u="sng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 u="sng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200" u="sng">
                <a:solidFill>
                  <a:schemeClr val="dk1"/>
                </a:solidFill>
                <a:highlight>
                  <a:srgbClr val="FFFFFF"/>
                </a:highlight>
              </a:rPr>
              <a:t>How it was resolved</a:t>
            </a:r>
            <a:endParaRPr b="1" sz="1200" u="sng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" sz="1300">
                <a:solidFill>
                  <a:schemeClr val="dk1"/>
                </a:solidFill>
              </a:rPr>
              <a:t>Columns unrelated to the analysis were dropped.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" sz="1300">
                <a:solidFill>
                  <a:schemeClr val="dk1"/>
                </a:solidFill>
              </a:rPr>
              <a:t>Employed pandas' functionalities like </a:t>
            </a:r>
            <a:r>
              <a:rPr lang="en" sz="13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dropna()</a:t>
            </a:r>
            <a:r>
              <a:rPr lang="en" sz="1300">
                <a:solidFill>
                  <a:schemeClr val="dk1"/>
                </a:solidFill>
              </a:rPr>
              <a:t> for rows with excessive missing values and </a:t>
            </a:r>
            <a:r>
              <a:rPr lang="en" sz="13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drop()</a:t>
            </a:r>
            <a:r>
              <a:rPr lang="en" sz="1300">
                <a:solidFill>
                  <a:schemeClr val="dk1"/>
                </a:solidFill>
              </a:rPr>
              <a:t> for irrelevant columns.</a:t>
            </a:r>
            <a:endParaRPr sz="13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b="1" sz="1200" u="sng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4"/>
          <p:cNvSpPr txBox="1"/>
          <p:nvPr>
            <p:ph type="title"/>
          </p:nvPr>
        </p:nvSpPr>
        <p:spPr>
          <a:xfrm>
            <a:off x="2702575" y="59650"/>
            <a:ext cx="3927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highlight>
                  <a:srgbClr val="FFFFFF"/>
                </a:highlight>
              </a:rPr>
              <a:t>Exploratory Data Analysis</a:t>
            </a:r>
            <a:endParaRPr sz="3600"/>
          </a:p>
        </p:txBody>
      </p:sp>
      <p:sp>
        <p:nvSpPr>
          <p:cNvPr id="216" name="Google Shape;216;p24"/>
          <p:cNvSpPr txBox="1"/>
          <p:nvPr>
            <p:ph idx="1" type="body"/>
          </p:nvPr>
        </p:nvSpPr>
        <p:spPr>
          <a:xfrm>
            <a:off x="311700" y="770750"/>
            <a:ext cx="8520600" cy="379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 u="sng">
                <a:solidFill>
                  <a:schemeClr val="dk1"/>
                </a:solidFill>
                <a:highlight>
                  <a:srgbClr val="FFFFFF"/>
                </a:highlight>
              </a:rPr>
              <a:t>Exploratory data analysis methods</a:t>
            </a:r>
            <a:endParaRPr b="1" sz="1200" u="sng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048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t/>
            </a:r>
            <a:endParaRPr b="1" sz="1200" u="sng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t/>
            </a:r>
            <a:endParaRPr b="1" sz="1200" u="sng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t/>
            </a:r>
            <a:endParaRPr b="1" sz="1200" u="sng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t/>
            </a:r>
            <a:endParaRPr b="1" sz="1200" u="sng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200" u="sng">
                <a:solidFill>
                  <a:schemeClr val="dk1"/>
                </a:solidFill>
                <a:highlight>
                  <a:srgbClr val="FFFFFF"/>
                </a:highlight>
              </a:rPr>
              <a:t>Insights and interesting patterns found</a:t>
            </a:r>
            <a:endParaRPr b="1" sz="1200" u="sng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048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t/>
            </a:r>
            <a:endParaRPr b="1" sz="1200" u="sng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t/>
            </a:r>
            <a:endParaRPr b="1" sz="1200" u="sng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t/>
            </a:r>
            <a:endParaRPr b="1" sz="1200" u="sng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t/>
            </a:r>
            <a:endParaRPr b="1" sz="1200" u="sng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5"/>
          <p:cNvSpPr txBox="1"/>
          <p:nvPr>
            <p:ph type="title"/>
          </p:nvPr>
        </p:nvSpPr>
        <p:spPr>
          <a:xfrm>
            <a:off x="2498100" y="59650"/>
            <a:ext cx="3919500" cy="65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highlight>
                  <a:srgbClr val="FFFFFF"/>
                </a:highlight>
              </a:rPr>
              <a:t>Conclusion and Insights</a:t>
            </a:r>
            <a:endParaRPr sz="3900"/>
          </a:p>
        </p:txBody>
      </p:sp>
      <p:sp>
        <p:nvSpPr>
          <p:cNvPr id="222" name="Google Shape;222;p25"/>
          <p:cNvSpPr txBox="1"/>
          <p:nvPr>
            <p:ph idx="1" type="body"/>
          </p:nvPr>
        </p:nvSpPr>
        <p:spPr>
          <a:xfrm>
            <a:off x="351025" y="818000"/>
            <a:ext cx="8520600" cy="346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/>
          <p:nvPr>
            <p:ph type="title"/>
          </p:nvPr>
        </p:nvSpPr>
        <p:spPr>
          <a:xfrm>
            <a:off x="2907025" y="128950"/>
            <a:ext cx="3141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244">
                <a:highlight>
                  <a:srgbClr val="FFFFFF"/>
                </a:highlight>
              </a:rPr>
              <a:t>Project</a:t>
            </a:r>
            <a:r>
              <a:rPr b="1" lang="en" sz="2000">
                <a:highlight>
                  <a:srgbClr val="FFFFFF"/>
                </a:highlight>
              </a:rPr>
              <a:t> </a:t>
            </a:r>
            <a:r>
              <a:rPr b="1" lang="en" sz="2244">
                <a:highlight>
                  <a:srgbClr val="FFFFFF"/>
                </a:highlight>
              </a:rPr>
              <a:t>Overview</a:t>
            </a:r>
            <a:endParaRPr b="1" sz="3600"/>
          </a:p>
        </p:txBody>
      </p:sp>
      <p:sp>
        <p:nvSpPr>
          <p:cNvPr id="135" name="Google Shape;135;p14"/>
          <p:cNvSpPr txBox="1"/>
          <p:nvPr>
            <p:ph idx="1" type="body"/>
          </p:nvPr>
        </p:nvSpPr>
        <p:spPr>
          <a:xfrm>
            <a:off x="311700" y="495475"/>
            <a:ext cx="8520600" cy="408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 u="sng"/>
              <a:t>The dataset description</a:t>
            </a:r>
            <a:endParaRPr b="1" sz="2200" u="sng"/>
          </a:p>
          <a:p>
            <a:pPr indent="-3429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/>
              <a:t>The dataset originates from the Global Shark Attack File and contains records of shark attacks, including details like date, location, activity, and outcomes.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2200" u="sng"/>
              <a:t>Research questions:</a:t>
            </a:r>
            <a:endParaRPr b="1" sz="2200" u="sng"/>
          </a:p>
          <a:p>
            <a:pPr indent="-3429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What are the 5 most frequent countries with shark attacks?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What is the sport activity with highest number of shark attacks?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Are the shark attacks mostly provoked?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Are shark attacks more frequent in males or females?</a:t>
            </a:r>
            <a:endParaRPr sz="18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300" u="sng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5"/>
          <p:cNvSpPr txBox="1"/>
          <p:nvPr>
            <p:ph type="title"/>
          </p:nvPr>
        </p:nvSpPr>
        <p:spPr>
          <a:xfrm>
            <a:off x="2820525" y="120150"/>
            <a:ext cx="366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244">
                <a:highlight>
                  <a:srgbClr val="FFFFFF"/>
                </a:highlight>
              </a:rPr>
              <a:t>Project</a:t>
            </a:r>
            <a:r>
              <a:rPr b="1" lang="en" sz="2244">
                <a:highlight>
                  <a:srgbClr val="FFFFFF"/>
                </a:highlight>
              </a:rPr>
              <a:t> Overview</a:t>
            </a:r>
            <a:endParaRPr sz="3244"/>
          </a:p>
        </p:txBody>
      </p:sp>
      <p:sp>
        <p:nvSpPr>
          <p:cNvPr id="141" name="Google Shape;141;p15"/>
          <p:cNvSpPr txBox="1"/>
          <p:nvPr>
            <p:ph idx="1" type="body"/>
          </p:nvPr>
        </p:nvSpPr>
        <p:spPr>
          <a:xfrm>
            <a:off x="288800" y="688525"/>
            <a:ext cx="8520600" cy="386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1- Overview Dataframe structure, “nunique” to spot </a:t>
            </a:r>
            <a:r>
              <a:rPr lang="en" sz="1800"/>
              <a:t>inconsistencies</a:t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2- General column cleaning: m</a:t>
            </a:r>
            <a:r>
              <a:rPr lang="en" sz="1800"/>
              <a:t>erging columns,</a:t>
            </a:r>
            <a:r>
              <a:rPr lang="en" sz="1800"/>
              <a:t> dropping empty colum</a:t>
            </a:r>
            <a:r>
              <a:rPr lang="en" sz="1800"/>
              <a:t>ns as  ‘href’, 'PDF' and 'Source’, removing empty spaces.</a:t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3- Specific data cleaning in some columns to test our hypothesis: 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/>
              <a:t>Countries: uppercase conversion, removing white spaces, removed unique values less frequent than 10, retained 5 most frequent values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/>
              <a:t>Activity: removed unique values less frequent than 10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/>
              <a:t>Type: removed unique values less frequent than 10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/>
              <a:t>Gender: removed duplicates, errors, less frequent than 10 distributed NaN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/>
              <a:t>Date :</a:t>
            </a:r>
            <a:r>
              <a:rPr lang="en" sz="1800"/>
              <a:t> trying to format it as date instead of object</a:t>
            </a:r>
            <a:endParaRPr sz="18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pic>
        <p:nvPicPr>
          <p:cNvPr id="142" name="Google Shape;142;p15"/>
          <p:cNvPicPr preferRelativeResize="0"/>
          <p:nvPr/>
        </p:nvPicPr>
        <p:blipFill rotWithShape="1">
          <a:blip r:embed="rId3">
            <a:alphaModFix/>
          </a:blip>
          <a:srcRect b="0" l="0" r="0" t="31530"/>
          <a:stretch/>
        </p:blipFill>
        <p:spPr>
          <a:xfrm>
            <a:off x="2674725" y="4208000"/>
            <a:ext cx="6469275" cy="93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6"/>
          <p:cNvSpPr txBox="1"/>
          <p:nvPr>
            <p:ph type="title"/>
          </p:nvPr>
        </p:nvSpPr>
        <p:spPr>
          <a:xfrm>
            <a:off x="2560975" y="143700"/>
            <a:ext cx="303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244">
                <a:highlight>
                  <a:srgbClr val="FFFFFF"/>
                </a:highlight>
              </a:rPr>
              <a:t>Major</a:t>
            </a:r>
            <a:r>
              <a:rPr b="1" lang="en" sz="2200">
                <a:highlight>
                  <a:srgbClr val="FFFFFF"/>
                </a:highlight>
              </a:rPr>
              <a:t> Obstacle</a:t>
            </a:r>
            <a:endParaRPr sz="3800"/>
          </a:p>
        </p:txBody>
      </p:sp>
      <p:sp>
        <p:nvSpPr>
          <p:cNvPr id="148" name="Google Shape;148;p16"/>
          <p:cNvSpPr txBox="1"/>
          <p:nvPr>
            <p:ph idx="1" type="body"/>
          </p:nvPr>
        </p:nvSpPr>
        <p:spPr>
          <a:xfrm>
            <a:off x="311700" y="758175"/>
            <a:ext cx="8520600" cy="381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Because of missing/NaN and inconsistent values, we had to decide on analysis strategy</a:t>
            </a:r>
            <a:endParaRPr sz="18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/>
              <a:t>Options : </a:t>
            </a:r>
            <a:endParaRPr sz="1800"/>
          </a:p>
          <a:p>
            <a:pPr indent="-342900" lvl="0" marL="9144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We remove all rows having missing/NaN values -&gt; only 24% of rows remaining (6969 to 1651)</a:t>
            </a:r>
            <a:endParaRPr sz="1800"/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We clean every single row -&gt; too many </a:t>
            </a:r>
            <a:r>
              <a:rPr lang="en" sz="1800"/>
              <a:t>inconsistencies</a:t>
            </a:r>
            <a:endParaRPr sz="1800"/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We decide some columns </a:t>
            </a:r>
            <a:r>
              <a:rPr lang="en" sz="1800"/>
              <a:t>mustn't</a:t>
            </a:r>
            <a:r>
              <a:rPr lang="en" sz="1800"/>
              <a:t> have missing/NaN/inconsistent values and focus analysis on those</a:t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Long document, hard to remember everything we did, naming not always clear, need more functions</a:t>
            </a:r>
            <a:endParaRPr sz="1800"/>
          </a:p>
        </p:txBody>
      </p:sp>
      <p:sp>
        <p:nvSpPr>
          <p:cNvPr id="149" name="Google Shape;149;p16"/>
          <p:cNvSpPr/>
          <p:nvPr/>
        </p:nvSpPr>
        <p:spPr>
          <a:xfrm>
            <a:off x="3621300" y="3019700"/>
            <a:ext cx="2836500" cy="3783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</a:rPr>
              <a:t>→ our strategy</a:t>
            </a:r>
            <a:endParaRPr b="1"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7"/>
          <p:cNvSpPr txBox="1"/>
          <p:nvPr>
            <p:ph type="title"/>
          </p:nvPr>
        </p:nvSpPr>
        <p:spPr>
          <a:xfrm>
            <a:off x="2560975" y="143700"/>
            <a:ext cx="303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highlight>
                  <a:schemeClr val="dk1"/>
                </a:highlight>
              </a:rPr>
              <a:t>Analysis results</a:t>
            </a:r>
            <a:endParaRPr sz="22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44">
              <a:highlight>
                <a:srgbClr val="FFFFFF"/>
              </a:highlight>
            </a:endParaRPr>
          </a:p>
        </p:txBody>
      </p:sp>
      <p:pic>
        <p:nvPicPr>
          <p:cNvPr id="155" name="Google Shape;15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74725" y="0"/>
            <a:ext cx="234737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17"/>
          <p:cNvSpPr txBox="1"/>
          <p:nvPr/>
        </p:nvSpPr>
        <p:spPr>
          <a:xfrm>
            <a:off x="576875" y="716400"/>
            <a:ext cx="4646100" cy="20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alibri"/>
              <a:buChar char="●"/>
            </a:pPr>
            <a:r>
              <a:rPr lang="en" sz="1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We dropped ‘Age’ because of more than 50% of missing values.</a:t>
            </a:r>
            <a:endParaRPr sz="18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alibri"/>
              <a:buChar char="●"/>
            </a:pPr>
            <a:r>
              <a:rPr lang="en" sz="1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We dropped ‘Injury’ because the aim is to avoid all types of injuries.</a:t>
            </a:r>
            <a:endParaRPr sz="18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alibri"/>
              <a:buChar char="●"/>
            </a:pPr>
            <a:r>
              <a:rPr lang="en" sz="1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We dropped ‘Name’ because wasn’t useful for the analysis.</a:t>
            </a:r>
            <a:endParaRPr sz="18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8"/>
          <p:cNvSpPr txBox="1"/>
          <p:nvPr>
            <p:ph type="title"/>
          </p:nvPr>
        </p:nvSpPr>
        <p:spPr>
          <a:xfrm>
            <a:off x="819150" y="264450"/>
            <a:ext cx="7505700" cy="54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b="1" lang="en" sz="22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Analysis results</a:t>
            </a:r>
            <a:endParaRPr sz="2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18"/>
          <p:cNvSpPr/>
          <p:nvPr/>
        </p:nvSpPr>
        <p:spPr>
          <a:xfrm>
            <a:off x="428850" y="810750"/>
            <a:ext cx="2388600" cy="574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</a:rPr>
              <a:t>5 Most attacked places</a:t>
            </a:r>
            <a:endParaRPr b="1" sz="1800">
              <a:solidFill>
                <a:schemeClr val="lt1"/>
              </a:solidFill>
            </a:endParaRPr>
          </a:p>
        </p:txBody>
      </p:sp>
      <p:sp>
        <p:nvSpPr>
          <p:cNvPr id="163" name="Google Shape;163;p18"/>
          <p:cNvSpPr/>
          <p:nvPr/>
        </p:nvSpPr>
        <p:spPr>
          <a:xfrm>
            <a:off x="3521162" y="762000"/>
            <a:ext cx="2265900" cy="672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</a:rPr>
              <a:t>5 Most dangerous activities</a:t>
            </a:r>
            <a:endParaRPr b="1" sz="1800">
              <a:solidFill>
                <a:schemeClr val="lt1"/>
              </a:solidFill>
            </a:endParaRPr>
          </a:p>
        </p:txBody>
      </p:sp>
      <p:sp>
        <p:nvSpPr>
          <p:cNvPr id="164" name="Google Shape;164;p18"/>
          <p:cNvSpPr/>
          <p:nvPr/>
        </p:nvSpPr>
        <p:spPr>
          <a:xfrm>
            <a:off x="6368175" y="810750"/>
            <a:ext cx="2388600" cy="574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</a:rPr>
              <a:t>5 Main type of attacks</a:t>
            </a:r>
            <a:endParaRPr b="1" sz="1800">
              <a:solidFill>
                <a:schemeClr val="lt1"/>
              </a:solidFill>
            </a:endParaRPr>
          </a:p>
        </p:txBody>
      </p:sp>
      <p:pic>
        <p:nvPicPr>
          <p:cNvPr id="165" name="Google Shape;16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850" y="4414875"/>
            <a:ext cx="3959649" cy="6723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18"/>
          <p:cNvSpPr/>
          <p:nvPr/>
        </p:nvSpPr>
        <p:spPr>
          <a:xfrm rot="-5400000">
            <a:off x="1939200" y="4269075"/>
            <a:ext cx="141300" cy="150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7" name="Google Shape;167;p18"/>
          <p:cNvPicPr preferRelativeResize="0"/>
          <p:nvPr/>
        </p:nvPicPr>
        <p:blipFill rotWithShape="1">
          <a:blip r:embed="rId4">
            <a:alphaModFix/>
          </a:blip>
          <a:srcRect b="0" l="0" r="0" t="5508"/>
          <a:stretch/>
        </p:blipFill>
        <p:spPr>
          <a:xfrm>
            <a:off x="6220775" y="1631450"/>
            <a:ext cx="2588874" cy="242302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68" name="Google Shape;168;p18"/>
          <p:cNvPicPr preferRelativeResize="0"/>
          <p:nvPr/>
        </p:nvPicPr>
        <p:blipFill rotWithShape="1">
          <a:blip r:embed="rId5">
            <a:alphaModFix/>
          </a:blip>
          <a:srcRect b="0" l="0" r="0" t="5276"/>
          <a:stretch/>
        </p:blipFill>
        <p:spPr>
          <a:xfrm>
            <a:off x="3289575" y="1609900"/>
            <a:ext cx="2729050" cy="244457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69" name="Google Shape;169;p18"/>
          <p:cNvPicPr preferRelativeResize="0"/>
          <p:nvPr/>
        </p:nvPicPr>
        <p:blipFill rotWithShape="1">
          <a:blip r:embed="rId6">
            <a:alphaModFix/>
          </a:blip>
          <a:srcRect b="0" l="0" r="0" t="5784"/>
          <a:stretch/>
        </p:blipFill>
        <p:spPr>
          <a:xfrm>
            <a:off x="263675" y="1588349"/>
            <a:ext cx="2949573" cy="24661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9"/>
          <p:cNvSpPr txBox="1"/>
          <p:nvPr>
            <p:ph type="title"/>
          </p:nvPr>
        </p:nvSpPr>
        <p:spPr>
          <a:xfrm>
            <a:off x="2820525" y="120150"/>
            <a:ext cx="366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244">
                <a:highlight>
                  <a:srgbClr val="FFFFFF"/>
                </a:highlight>
              </a:rPr>
              <a:t>Analysis</a:t>
            </a:r>
            <a:r>
              <a:rPr b="1" lang="en" sz="2244">
                <a:highlight>
                  <a:srgbClr val="FFFFFF"/>
                </a:highlight>
              </a:rPr>
              <a:t> results</a:t>
            </a:r>
            <a:endParaRPr sz="3244"/>
          </a:p>
        </p:txBody>
      </p:sp>
      <p:sp>
        <p:nvSpPr>
          <p:cNvPr id="175" name="Google Shape;175;p19"/>
          <p:cNvSpPr/>
          <p:nvPr/>
        </p:nvSpPr>
        <p:spPr>
          <a:xfrm>
            <a:off x="3582350" y="1150625"/>
            <a:ext cx="4962300" cy="378300"/>
          </a:xfrm>
          <a:prstGeom prst="roundRect">
            <a:avLst>
              <a:gd fmla="val 16667" name="adj"/>
            </a:avLst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</a:rPr>
              <a:t>/!\ Many empty rows in Sex column</a:t>
            </a:r>
            <a:endParaRPr b="1" sz="1800">
              <a:solidFill>
                <a:schemeClr val="dk1"/>
              </a:solidFill>
            </a:endParaRPr>
          </a:p>
        </p:txBody>
      </p:sp>
      <p:sp>
        <p:nvSpPr>
          <p:cNvPr id="176" name="Google Shape;176;p19"/>
          <p:cNvSpPr/>
          <p:nvPr/>
        </p:nvSpPr>
        <p:spPr>
          <a:xfrm>
            <a:off x="599225" y="1150625"/>
            <a:ext cx="2388600" cy="378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</a:rPr>
              <a:t>Most attacked sex</a:t>
            </a:r>
            <a:endParaRPr b="1" sz="1800">
              <a:solidFill>
                <a:schemeClr val="lt1"/>
              </a:solidFill>
            </a:endParaRPr>
          </a:p>
        </p:txBody>
      </p:sp>
      <p:pic>
        <p:nvPicPr>
          <p:cNvPr id="177" name="Google Shape;17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48888" y="1832338"/>
            <a:ext cx="5095875" cy="135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2225" y="1627875"/>
            <a:ext cx="2542601" cy="26505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0"/>
          <p:cNvSpPr txBox="1"/>
          <p:nvPr>
            <p:ph type="title"/>
          </p:nvPr>
        </p:nvSpPr>
        <p:spPr>
          <a:xfrm>
            <a:off x="2820525" y="120150"/>
            <a:ext cx="366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244">
                <a:highlight>
                  <a:srgbClr val="FFFFFF"/>
                </a:highlight>
              </a:rPr>
              <a:t>Conclusion</a:t>
            </a:r>
            <a:endParaRPr sz="3244"/>
          </a:p>
        </p:txBody>
      </p:sp>
      <p:sp>
        <p:nvSpPr>
          <p:cNvPr id="184" name="Google Shape;184;p20"/>
          <p:cNvSpPr txBox="1"/>
          <p:nvPr/>
        </p:nvSpPr>
        <p:spPr>
          <a:xfrm>
            <a:off x="576875" y="716400"/>
            <a:ext cx="79464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USA, South Africa &amp; Australia are dangerous places to be surfing and swimming in. Men seem to be more likely to takes those risks.</a:t>
            </a:r>
            <a:endParaRPr sz="18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br>
              <a:rPr lang="en" sz="1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" sz="1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Authorities must alert the public of the risks they take while doing water activities in those areas.</a:t>
            </a:r>
            <a:br>
              <a:rPr lang="en" sz="1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8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We advise to conduct a qualitative study on those areas and determine how those accidents could have been avoided.</a:t>
            </a:r>
            <a:endParaRPr sz="18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1"/>
          <p:cNvSpPr txBox="1"/>
          <p:nvPr>
            <p:ph type="title"/>
          </p:nvPr>
        </p:nvSpPr>
        <p:spPr>
          <a:xfrm>
            <a:off x="2820525" y="43950"/>
            <a:ext cx="366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9009"/>
              <a:buFont typeface="Arial"/>
              <a:buNone/>
            </a:pPr>
            <a:r>
              <a:rPr b="1" lang="en" sz="2244">
                <a:highlight>
                  <a:srgbClr val="FFFFFF"/>
                </a:highlight>
              </a:rPr>
              <a:t>Project Overview cont’d</a:t>
            </a:r>
            <a:endParaRPr sz="3244"/>
          </a:p>
        </p:txBody>
      </p:sp>
      <p:sp>
        <p:nvSpPr>
          <p:cNvPr id="190" name="Google Shape;190;p21"/>
          <p:cNvSpPr txBox="1"/>
          <p:nvPr>
            <p:ph idx="1" type="body"/>
          </p:nvPr>
        </p:nvSpPr>
        <p:spPr>
          <a:xfrm>
            <a:off x="288800" y="688525"/>
            <a:ext cx="8520600" cy="386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 u="sng">
                <a:solidFill>
                  <a:schemeClr val="dk1"/>
                </a:solidFill>
                <a:highlight>
                  <a:srgbClr val="FFFFFF"/>
                </a:highlight>
              </a:rPr>
              <a:t>The structure and process of data cleaning and analysis.</a:t>
            </a:r>
            <a:endParaRPr b="1" sz="1400" u="sng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10000"/>
              <a:buFont typeface="Arial"/>
              <a:buNone/>
            </a:pPr>
            <a:r>
              <a:rPr lang="en" sz="1000"/>
              <a:t>1- Overview Dataframe structure and data understanding</a:t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0000"/>
              <a:buFont typeface="Arial"/>
              <a:buNone/>
            </a:pPr>
            <a:r>
              <a:rPr lang="en" sz="1000"/>
              <a:t>2- General column cleaning: merging columns, dropping empty columns</a:t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0000"/>
              <a:buFont typeface="Arial"/>
              <a:buNone/>
            </a:pPr>
            <a:r>
              <a:rPr lang="en" sz="1000"/>
              <a:t>3- data cleaning in specific columns that we need to test our hypothesis: </a:t>
            </a:r>
            <a:endParaRPr sz="1000"/>
          </a:p>
          <a:p>
            <a:pPr indent="-27559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80000"/>
              <a:buChar char="●"/>
            </a:pPr>
            <a:r>
              <a:rPr lang="en" sz="1000"/>
              <a:t>Countries: uppercase conversion, removing white spaces, removed unique values less frequent than 10, retained 5 most frequent values</a:t>
            </a:r>
            <a:endParaRPr sz="1000"/>
          </a:p>
          <a:p>
            <a:pPr indent="-27559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80000"/>
              <a:buChar char="●"/>
            </a:pPr>
            <a:r>
              <a:rPr lang="en" sz="1000"/>
              <a:t>Activity: removed unique values less frequent than 10</a:t>
            </a:r>
            <a:endParaRPr sz="1000"/>
          </a:p>
          <a:p>
            <a:pPr indent="-27559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80000"/>
              <a:buChar char="●"/>
            </a:pPr>
            <a:r>
              <a:rPr lang="en" sz="1000"/>
              <a:t>Type: removed unique values less frequent than 10</a:t>
            </a:r>
            <a:endParaRPr sz="1000"/>
          </a:p>
          <a:p>
            <a:pPr indent="-27559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80000"/>
              <a:buChar char="●"/>
            </a:pPr>
            <a:r>
              <a:rPr lang="en" sz="1000"/>
              <a:t>Gender: removed unique values less frequent than 10</a:t>
            </a:r>
            <a:endParaRPr sz="1000"/>
          </a:p>
          <a:p>
            <a:pPr indent="-27559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80000"/>
              <a:buChar char="●"/>
            </a:pPr>
            <a:r>
              <a:rPr lang="en" sz="1000"/>
              <a:t>Date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0000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0000"/>
                </a:solidFill>
                <a:highlight>
                  <a:srgbClr val="FFFFFF"/>
                </a:highlight>
              </a:rPr>
              <a:t>TO DO: remove/replace NaN from columns</a:t>
            </a:r>
            <a:endParaRPr sz="1200">
              <a:solidFill>
                <a:srgbClr val="FF0000"/>
              </a:solidFill>
              <a:highlight>
                <a:srgbClr val="FFFFFF"/>
              </a:highlight>
            </a:endParaRPr>
          </a:p>
          <a:p>
            <a:pPr indent="-299085" lvl="0" marL="457200" rtl="0" algn="l">
              <a:spcBef>
                <a:spcPts val="1200"/>
              </a:spcBef>
              <a:spcAft>
                <a:spcPts val="0"/>
              </a:spcAft>
              <a:buClr>
                <a:srgbClr val="FF0000"/>
              </a:buClr>
              <a:buSzPct val="100000"/>
              <a:buChar char="+"/>
            </a:pPr>
            <a:r>
              <a:rPr lang="en" sz="1200">
                <a:solidFill>
                  <a:srgbClr val="FF0000"/>
                </a:solidFill>
                <a:highlight>
                  <a:srgbClr val="FFFFFF"/>
                </a:highlight>
              </a:rPr>
              <a:t>Format Date + Reset index</a:t>
            </a:r>
            <a:endParaRPr sz="1200">
              <a:solidFill>
                <a:srgbClr val="FF0000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 u="sng">
                <a:solidFill>
                  <a:schemeClr val="dk1"/>
                </a:solidFill>
                <a:highlight>
                  <a:srgbClr val="FFFFFF"/>
                </a:highlight>
              </a:rPr>
              <a:t>Technique and method employed</a:t>
            </a:r>
            <a:endParaRPr sz="1500" u="sng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10000"/>
              <a:buFont typeface="Arial"/>
              <a:buNone/>
            </a:pPr>
            <a:r>
              <a:rPr lang="en" sz="1000"/>
              <a:t>1- Analysed Dataframe structure:</a:t>
            </a:r>
            <a:endParaRPr sz="1000"/>
          </a:p>
          <a:p>
            <a:pPr indent="-287337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Char char="-"/>
            </a:pPr>
            <a:r>
              <a:rPr lang="en" sz="1000"/>
              <a:t>Df.shape</a:t>
            </a:r>
            <a:endParaRPr sz="1000"/>
          </a:p>
          <a:p>
            <a:pPr indent="-287337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Char char="-"/>
            </a:pPr>
            <a:r>
              <a:rPr lang="en" sz="1000"/>
              <a:t>Df.describe</a:t>
            </a:r>
            <a:endParaRPr sz="1000"/>
          </a:p>
          <a:p>
            <a:pPr indent="-287337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Char char="-"/>
            </a:pPr>
            <a:r>
              <a:rPr lang="en" sz="1000"/>
              <a:t>Df.nunique</a:t>
            </a:r>
            <a:endParaRPr sz="1000"/>
          </a:p>
          <a:p>
            <a:pPr indent="-287337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Char char="-"/>
            </a:pPr>
            <a:r>
              <a:rPr lang="en" sz="1000"/>
              <a:t>Df.columns</a:t>
            </a:r>
            <a:endParaRPr sz="1000"/>
          </a:p>
          <a:p>
            <a:pPr indent="-287337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Char char="-"/>
            </a:pPr>
            <a:r>
              <a:rPr lang="en" sz="1000"/>
              <a:t>Df.unique for each columns (used for loop)</a:t>
            </a:r>
            <a:br>
              <a:rPr lang="en" sz="1000"/>
            </a:b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500" u="sng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sp>
        <p:nvSpPr>
          <p:cNvPr id="191" name="Google Shape;191;p21"/>
          <p:cNvSpPr txBox="1"/>
          <p:nvPr/>
        </p:nvSpPr>
        <p:spPr>
          <a:xfrm>
            <a:off x="3585700" y="2932050"/>
            <a:ext cx="4871100" cy="20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</a:rPr>
              <a:t>2- columns issues:</a:t>
            </a:r>
            <a:endParaRPr sz="900">
              <a:solidFill>
                <a:schemeClr val="dk2"/>
              </a:solidFill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Char char="-"/>
            </a:pPr>
            <a:r>
              <a:rPr lang="en" sz="900">
                <a:solidFill>
                  <a:schemeClr val="dk2"/>
                </a:solidFill>
              </a:rPr>
              <a:t>Identified 2 duplicated columns names and merged them: </a:t>
            </a:r>
            <a:endParaRPr sz="9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2"/>
                </a:solidFill>
              </a:rPr>
              <a:t>df["col1"] = df["col1"].combine_first(df["col2"])</a:t>
            </a:r>
            <a:endParaRPr sz="7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2"/>
                </a:solidFill>
              </a:rPr>
              <a:t>df = df.drop("col2", axis=1)</a:t>
            </a:r>
            <a:endParaRPr sz="7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dk2"/>
              </a:solidFill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Char char="-"/>
            </a:pPr>
            <a:r>
              <a:rPr lang="en" sz="900">
                <a:solidFill>
                  <a:schemeClr val="dk2"/>
                </a:solidFill>
              </a:rPr>
              <a:t>Removed 3 columns with empty values and unnamed:</a:t>
            </a:r>
            <a:endParaRPr sz="900">
              <a:solidFill>
                <a:schemeClr val="dk2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</a:rPr>
              <a:t>df.drop(columns = [“col”])</a:t>
            </a:r>
            <a:endParaRPr sz="9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</a:rPr>
              <a:t>3- issues with values inside specific columns:</a:t>
            </a:r>
            <a:endParaRPr sz="900">
              <a:solidFill>
                <a:schemeClr val="dk2"/>
              </a:solidFill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Char char="-"/>
            </a:pPr>
            <a:r>
              <a:rPr lang="en" sz="900">
                <a:solidFill>
                  <a:schemeClr val="dk2"/>
                </a:solidFill>
              </a:rPr>
              <a:t>Duplicated countries in upper and lower case → we converted all to uppercase</a:t>
            </a:r>
            <a:endParaRPr sz="9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dk2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</a:rPr>
              <a:t>shark_df["Country"] = shark_df["Country"].str.upper()</a:t>
            </a:r>
            <a:endParaRPr sz="9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